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11"/>
  </p:notesMasterIdLst>
  <p:sldIdLst>
    <p:sldId id="256" r:id="rId2"/>
    <p:sldId id="257" r:id="rId3"/>
    <p:sldId id="415" r:id="rId4"/>
    <p:sldId id="412" r:id="rId5"/>
    <p:sldId id="413" r:id="rId6"/>
    <p:sldId id="414" r:id="rId7"/>
    <p:sldId id="416" r:id="rId8"/>
    <p:sldId id="417" r:id="rId9"/>
    <p:sldId id="39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46E839-FE39-4A7E-8FF7-5CEC5C7E2DD3}" v="6" dt="2023-08-28T03:53:49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24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ie Topfer" userId="613e283a-bbe9-439d-b9af-6bfd7ea2c2a7" providerId="ADAL" clId="{5646E839-FE39-4A7E-8FF7-5CEC5C7E2DD3}"/>
    <pc:docChg chg="custSel modSld">
      <pc:chgData name="Cherie Topfer" userId="613e283a-bbe9-439d-b9af-6bfd7ea2c2a7" providerId="ADAL" clId="{5646E839-FE39-4A7E-8FF7-5CEC5C7E2DD3}" dt="2023-08-28T03:53:49.511" v="113" actId="20577"/>
      <pc:docMkLst>
        <pc:docMk/>
      </pc:docMkLst>
      <pc:sldChg chg="addSp delSp modSp mod">
        <pc:chgData name="Cherie Topfer" userId="613e283a-bbe9-439d-b9af-6bfd7ea2c2a7" providerId="ADAL" clId="{5646E839-FE39-4A7E-8FF7-5CEC5C7E2DD3}" dt="2023-08-28T03:53:49.511" v="113" actId="20577"/>
        <pc:sldMkLst>
          <pc:docMk/>
          <pc:sldMk cId="2687302316" sldId="256"/>
        </pc:sldMkLst>
        <pc:spChg chg="add mod">
          <ac:chgData name="Cherie Topfer" userId="613e283a-bbe9-439d-b9af-6bfd7ea2c2a7" providerId="ADAL" clId="{5646E839-FE39-4A7E-8FF7-5CEC5C7E2DD3}" dt="2023-08-28T03:53:49.511" v="113" actId="20577"/>
          <ac:spMkLst>
            <pc:docMk/>
            <pc:sldMk cId="2687302316" sldId="256"/>
            <ac:spMk id="3" creationId="{3DED388F-E255-46CA-8324-A5B48BDD59E4}"/>
          </ac:spMkLst>
        </pc:spChg>
        <pc:picChg chg="add del mod">
          <ac:chgData name="Cherie Topfer" userId="613e283a-bbe9-439d-b9af-6bfd7ea2c2a7" providerId="ADAL" clId="{5646E839-FE39-4A7E-8FF7-5CEC5C7E2DD3}" dt="2023-08-28T03:52:22.772" v="82" actId="478"/>
          <ac:picMkLst>
            <pc:docMk/>
            <pc:sldMk cId="2687302316" sldId="256"/>
            <ac:picMk id="7" creationId="{9DCC0A45-DDBD-B7BF-DD65-C8E8F24DD46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2A7FD-984B-4D01-B1FA-FD896C3250D7}" type="datetimeFigureOut">
              <a:rPr lang="en-AU" smtClean="0"/>
              <a:t>28/08/2023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601E7-861C-4B74-B755-18CD165CD1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877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C804F-EA64-500B-2719-EC03C8372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2183E1-E7F3-8A19-806E-D0FD45263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D4F03-C098-9D8A-17AD-BE62C0C2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DF4B-35FF-41F7-B6B4-6A0AAAE325F6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CF957-EF06-3AD9-36E0-EAECAC3A7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CC3A6-D5C8-EB91-ACF4-CC30870E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1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0B0BF-60A4-6831-C69C-D395045C2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231DB0-43F1-492A-0B55-B37983BFE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2CB8E-AA62-D64B-D11B-A1A26600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29BB6-913A-4C78-8042-86A164D70971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B8A19-6799-7B1C-28EB-7F111C260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BE25E-44D0-44E6-206E-59951896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7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23C2D4-BFFA-F9A3-FAF4-E7E35B1564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93FEF0-7682-428B-43B5-34841A97A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BA771-E051-AB28-4822-DB6DF413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8FC-7C22-48BB-983B-4292849CB0AA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6091F-9829-E6E4-0F0D-337CC5478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83304-623F-29FA-DC62-55B34468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6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53B7-8AC8-9AB7-ED6A-4C89BE5E1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941D5-64E7-C275-4E9C-2077B4EE5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B8083-A8C8-492A-3BF3-84EAA342D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EE3A-46A5-4A82-A9E3-9E9BA3045A20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01604-57C3-513C-1FE9-5331F221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5D9A0-C101-E746-1C83-87C1E50E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0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C8DB-B6AE-5342-2B9A-7DD9BBF5D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1C907-D064-8794-6E6A-C46603BB6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60246-AA74-FA05-A17D-E2AC87DD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5979-C4D6-4F61-A62B-696A798976D4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2F85F-A584-7B8F-4FFC-E2D7F4006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36DEC-EC6C-C5F7-3481-5636DDD4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4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914B-F9C5-B726-2603-3893BFD71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46C5B-9C89-4F3F-EAA0-9C16854AB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D5751-1A7C-50E6-FC79-BA0191F35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9EA67-6D25-D9F3-6467-2785BD7C4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973-E9D7-4323-808F-94254278CA97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9287C-DCF3-DFA7-D81F-C0F34D6F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75746-68B4-8698-FBB0-91812E01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9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CE4C4-E567-F9BD-C252-F4567147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37582-F54C-49B6-519F-7188BA805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C7B69B-C5BA-4546-4A78-F586A029B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5F7D57-22D2-301B-82BC-C07994B06B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654D66-01A9-3D50-CE84-1750057FA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AE7E0C-8774-FFFE-8AB5-16273C937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06FF-B13C-40B6-BB68-7B5519254CAA}" type="datetime1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105BBE-6E26-6711-2133-C7F0771CE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85E78-0001-288B-2D0F-A131A507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1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3C08-D8AF-B2BA-1C96-03E8832C2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736CAF-F313-3E9F-B5B8-DA2605DCD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1D3-3768-4736-B618-A8C7CFF9589F}" type="datetime1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A4774-96A8-D82D-4C5A-354C90322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FD79D-2EEE-F109-9357-E434055E9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7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A2BB87-2FA0-015D-3671-7BA7C3CD1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6E52-7650-40D9-9AE4-26A953192374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DEA547-1673-F233-D015-A9D99D5F5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91945-C28F-53A5-A13F-8E88A3802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460E2-6006-63D3-5B39-4793AAFF5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95324-262F-0A21-FB01-3E2036197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CA92E-0562-400C-E911-3F5868E71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89048-1612-07B3-B3AA-CC6D95913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6AC3-1532-490A-BF16-4121561AC3B4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6564A-2779-D948-50FC-49B87F90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78128-9047-0A45-0089-9F4E9BE11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1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1C18C-0208-E22B-6F7D-5CBD925F6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C3D0F9-07D2-BA09-4494-27EEAAE469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DD5A9-5784-4E7D-76B2-F986B0F69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741BE1-D274-C36A-920D-BF1D080B7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7F57-52B6-4A05-B918-A3FF1B8099C4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46124-1492-B1E6-086D-FDB47DED7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F2137-693E-0A23-2847-7A6046352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7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C95130-6FA0-6BD2-82ED-13CED3D60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38F8D-87A2-1227-A73D-F1F74A886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74F39-E985-D8C1-54B2-1704C5D06C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D2A4C-8CA9-4900-9F3E-0DB6F7DDFC48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7970A-C374-B34F-FA34-68B6ED8C2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5040C-AA71-ADAC-7BBC-6D61710DE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4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herie@yep.career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E8BF8-EF81-ABDA-114B-F93B7B43E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539" y="5502302"/>
            <a:ext cx="8888461" cy="706641"/>
          </a:xfrm>
        </p:spPr>
        <p:txBody>
          <a:bodyPr anchor="b">
            <a:noAutofit/>
          </a:bodyPr>
          <a:lstStyle/>
          <a:p>
            <a:r>
              <a:rPr lang="en-US" sz="4800" b="1" dirty="0"/>
              <a:t>Pitch Deck Template</a:t>
            </a:r>
            <a:endParaRPr lang="en-AU" sz="4800" b="1" dirty="0"/>
          </a:p>
        </p:txBody>
      </p:sp>
      <p:pic>
        <p:nvPicPr>
          <p:cNvPr id="4" name="Picture 3" descr="Abstract red geometric pattern">
            <a:extLst>
              <a:ext uri="{FF2B5EF4-FFF2-40B4-BE49-F238E27FC236}">
                <a16:creationId xmlns:a16="http://schemas.microsoft.com/office/drawing/2014/main" id="{1FDCF411-A717-AD58-4E12-907C23C3FE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990" b="14752"/>
          <a:stretch/>
        </p:blipFill>
        <p:spPr>
          <a:xfrm>
            <a:off x="-2" y="10"/>
            <a:ext cx="12192002" cy="5148019"/>
          </a:xfrm>
          <a:prstGeom prst="rect">
            <a:avLst/>
          </a:prstGeom>
        </p:spPr>
      </p:pic>
      <p:pic>
        <p:nvPicPr>
          <p:cNvPr id="6" name="Picture 5" descr="A black circle with white text and colorful letters&#10;&#10;Description automatically generated">
            <a:extLst>
              <a:ext uri="{FF2B5EF4-FFF2-40B4-BE49-F238E27FC236}">
                <a16:creationId xmlns:a16="http://schemas.microsoft.com/office/drawing/2014/main" id="{96825F66-12FB-56F1-318B-A7472D40DE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461" y="245625"/>
            <a:ext cx="5184659" cy="37825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DED388F-E255-46CA-8324-A5B48BDD59E4}"/>
              </a:ext>
            </a:extLst>
          </p:cNvPr>
          <p:cNvSpPr txBox="1">
            <a:spLocks/>
          </p:cNvSpPr>
          <p:nvPr/>
        </p:nvSpPr>
        <p:spPr>
          <a:xfrm>
            <a:off x="1408327" y="5968851"/>
            <a:ext cx="8888461" cy="706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/>
              <a:t>Contact:  Cherie Topfer | </a:t>
            </a:r>
            <a:r>
              <a:rPr lang="en-US" sz="2000" b="1" dirty="0">
                <a:hlinkClick r:id="rId4"/>
              </a:rPr>
              <a:t>cherie@yep.careers</a:t>
            </a:r>
            <a:r>
              <a:rPr lang="en-US" sz="2000" b="1" dirty="0"/>
              <a:t> | 0404041775</a:t>
            </a:r>
            <a:endParaRPr lang="en-AU" sz="2000" b="1" dirty="0"/>
          </a:p>
        </p:txBody>
      </p:sp>
    </p:spTree>
    <p:extLst>
      <p:ext uri="{BB962C8B-B14F-4D97-AF65-F5344CB8AC3E}">
        <p14:creationId xmlns:p14="http://schemas.microsoft.com/office/powerpoint/2010/main" val="268730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8E93-D2FE-858D-3920-EB1EC6CBD7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BUSINESS CONCEPT NAME</a:t>
            </a:r>
            <a:endParaRPr lang="en-AU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D4EE7A-3E08-978A-1EEE-B752211B84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/>
              <a:t>INTRODUCTION</a:t>
            </a:r>
            <a:r>
              <a:rPr lang="en-US" dirty="0"/>
              <a:t> </a:t>
            </a:r>
            <a:endParaRPr lang="en-AU" dirty="0"/>
          </a:p>
        </p:txBody>
      </p:sp>
      <p:pic>
        <p:nvPicPr>
          <p:cNvPr id="5" name="Graphic 4" descr="Tools with solid fill">
            <a:extLst>
              <a:ext uri="{FF2B5EF4-FFF2-40B4-BE49-F238E27FC236}">
                <a16:creationId xmlns:a16="http://schemas.microsoft.com/office/drawing/2014/main" id="{0C89BED5-1C35-5FB7-2FB2-C9F784A40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4826" y="2749826"/>
            <a:ext cx="679174" cy="67917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17537-0C00-7C67-97A3-0B3FF1C7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5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744" y="340521"/>
            <a:ext cx="9950103" cy="847740"/>
          </a:xfrm>
        </p:spPr>
        <p:txBody>
          <a:bodyPr>
            <a:normAutofit/>
          </a:bodyPr>
          <a:lstStyle/>
          <a:p>
            <a:r>
              <a:rPr lang="en-US" sz="4000" b="1" dirty="0"/>
              <a:t>YOUR AMAZING TEAM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0283" y="1568174"/>
            <a:ext cx="7874000" cy="172542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i="1" dirty="0">
                <a:solidFill>
                  <a:schemeClr val="bg1">
                    <a:lumMod val="50000"/>
                  </a:schemeClr>
                </a:solidFill>
              </a:rPr>
              <a:t>Tell the audience why you are the right team to deliver this solution.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41303" y="4872383"/>
            <a:ext cx="34179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INTERESTING HOOKS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Evidence of success 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Unique team qualities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00164" y="4872383"/>
            <a:ext cx="498204" cy="498204"/>
            <a:chOff x="6509536" y="3667371"/>
            <a:chExt cx="695598" cy="695598"/>
          </a:xfrm>
        </p:grpSpPr>
        <p:sp>
          <p:nvSpPr>
            <p:cNvPr id="11" name="Oval 10"/>
            <p:cNvSpPr/>
            <p:nvPr userDrawn="1"/>
          </p:nvSpPr>
          <p:spPr>
            <a:xfrm>
              <a:off x="6509536" y="3667371"/>
              <a:ext cx="695598" cy="69559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4030" y="3830743"/>
              <a:ext cx="396759" cy="396759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6776697" y="4894102"/>
            <a:ext cx="498204" cy="498204"/>
            <a:chOff x="627863" y="2837942"/>
            <a:chExt cx="498204" cy="498204"/>
          </a:xfrm>
        </p:grpSpPr>
        <p:sp>
          <p:nvSpPr>
            <p:cNvPr id="16" name="Oval 15"/>
            <p:cNvSpPr/>
            <p:nvPr userDrawn="1"/>
          </p:nvSpPr>
          <p:spPr>
            <a:xfrm>
              <a:off x="627863" y="2837942"/>
              <a:ext cx="498204" cy="49820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4265" y="2913477"/>
              <a:ext cx="347133" cy="347133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2140283" y="4894102"/>
            <a:ext cx="42750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TIPS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Highlight your passion and commitment for the area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Highlight key knowledge areas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Highlight previous success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Use a picture of the team or team profiles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39742" y="3429000"/>
            <a:ext cx="42750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vs SHOW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the audience why they should trust you, and how passionate you are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qualifications, experience etc.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B68AA-362C-86B3-7F53-983FCB93E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6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 xmlns:mv="urn:schemas-microsoft-com:mac:vml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3596" y="364394"/>
            <a:ext cx="9950103" cy="63128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PROBLEM (YOU ARE SOLVING</a:t>
            </a:r>
            <a:r>
              <a:rPr lang="en-US" dirty="0"/>
              <a:t>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78824" y="1275106"/>
            <a:ext cx="8915400" cy="172542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i="1" dirty="0">
                <a:solidFill>
                  <a:schemeClr val="bg1">
                    <a:lumMod val="50000"/>
                  </a:schemeClr>
                </a:solidFill>
              </a:rPr>
              <a:t>Help the audience connect with the problem you are solving.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48538" y="5076407"/>
            <a:ext cx="3908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INTERESTING HOOK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Emphasise the scale or impact of the problem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84004" y="5005374"/>
            <a:ext cx="498204" cy="498204"/>
            <a:chOff x="6509536" y="3667371"/>
            <a:chExt cx="695598" cy="695598"/>
          </a:xfrm>
        </p:grpSpPr>
        <p:sp>
          <p:nvSpPr>
            <p:cNvPr id="11" name="Oval 10"/>
            <p:cNvSpPr/>
            <p:nvPr userDrawn="1"/>
          </p:nvSpPr>
          <p:spPr>
            <a:xfrm>
              <a:off x="6509536" y="3667371"/>
              <a:ext cx="695598" cy="69559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4030" y="3830743"/>
              <a:ext cx="396759" cy="396759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6683932" y="5070115"/>
            <a:ext cx="498204" cy="498204"/>
            <a:chOff x="627863" y="2837942"/>
            <a:chExt cx="498204" cy="498204"/>
          </a:xfrm>
        </p:grpSpPr>
        <p:sp>
          <p:nvSpPr>
            <p:cNvPr id="16" name="Oval 15"/>
            <p:cNvSpPr/>
            <p:nvPr userDrawn="1"/>
          </p:nvSpPr>
          <p:spPr>
            <a:xfrm>
              <a:off x="627863" y="2837942"/>
              <a:ext cx="498204" cy="49820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4265" y="2913477"/>
              <a:ext cx="347133" cy="347133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1788436" y="5041715"/>
            <a:ext cx="42750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TIPS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Don’t over-explain the problem statement </a:t>
            </a:r>
            <a:r>
              <a:rPr lang="mr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especially if you are pitching to experts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Demonstrate how well you understand the problem. Show how you are approaching it and your insight into the problem and its impact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98983" y="3075208"/>
            <a:ext cx="427508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vs SHOW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the audience why they should care about the problem with an emotional story.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the impact of the problem in lives, dollars, hours etc.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customer quotes, pictures, infographics and cartoons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87E4F-2123-8A80-9CB4-B140E4EAE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 xmlns:mv="urn:schemas-microsoft-com:mac:vml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1913" y="365125"/>
            <a:ext cx="1185407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YOUR SOLUTION EXPLAINED – INCLUDE ADVANTAGES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4319" y="1570568"/>
            <a:ext cx="7610949" cy="172542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i="1" dirty="0">
                <a:solidFill>
                  <a:schemeClr val="bg1">
                    <a:lumMod val="50000"/>
                  </a:schemeClr>
                </a:solidFill>
              </a:rPr>
              <a:t>Explain why your solution is amazing.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21502" y="5099511"/>
            <a:ext cx="34419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INTERESTING HOOKS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This is our vision for the world!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This is how we make this world happen!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32211" y="5081241"/>
            <a:ext cx="498204" cy="498204"/>
            <a:chOff x="6509536" y="3667371"/>
            <a:chExt cx="695598" cy="695598"/>
          </a:xfrm>
        </p:grpSpPr>
        <p:sp>
          <p:nvSpPr>
            <p:cNvPr id="11" name="Oval 10"/>
            <p:cNvSpPr/>
            <p:nvPr userDrawn="1"/>
          </p:nvSpPr>
          <p:spPr>
            <a:xfrm>
              <a:off x="6509536" y="3667371"/>
              <a:ext cx="695598" cy="69559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4030" y="3830743"/>
              <a:ext cx="396759" cy="396759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6763445" y="5099510"/>
            <a:ext cx="498204" cy="498204"/>
            <a:chOff x="627863" y="2837942"/>
            <a:chExt cx="498204" cy="498204"/>
          </a:xfrm>
        </p:grpSpPr>
        <p:sp>
          <p:nvSpPr>
            <p:cNvPr id="16" name="Oval 15"/>
            <p:cNvSpPr/>
            <p:nvPr userDrawn="1"/>
          </p:nvSpPr>
          <p:spPr>
            <a:xfrm>
              <a:off x="627863" y="2837942"/>
              <a:ext cx="498204" cy="49820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4265" y="2913477"/>
              <a:ext cx="347133" cy="347133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2341067" y="5081242"/>
            <a:ext cx="42750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TIPS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Emphasise the value you create 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Focus on why this is an exciting opportunity for the person you are pitching to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Don’t overload the audience with features – pick one or two that set you apart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58459" y="3084546"/>
            <a:ext cx="427508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vs SHOW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the audience how the solution works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that the solution is real with screenshots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that the solution works with happy consumer feedback and quotes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the relationship between problem and solution with diagrams or infographics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F84E4-5B77-61B7-361B-E6ABD1A6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4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 xmlns:mv="urn:schemas-microsoft-com:mac:vml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2278" y="365125"/>
            <a:ext cx="11847444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MARKET – INCLUDE TARGET MARKET AND ALTERNATIVES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38299" y="1568174"/>
            <a:ext cx="8915400" cy="172542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i="1" dirty="0">
                <a:solidFill>
                  <a:schemeClr val="bg1">
                    <a:lumMod val="50000"/>
                  </a:schemeClr>
                </a:solidFill>
              </a:rPr>
              <a:t>Show the audience why you</a:t>
            </a:r>
            <a:br>
              <a:rPr lang="en-US" sz="3600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600" i="1" dirty="0">
                <a:solidFill>
                  <a:schemeClr val="bg1">
                    <a:lumMod val="50000"/>
                  </a:schemeClr>
                </a:solidFill>
              </a:rPr>
              <a:t>are better than the alternatives.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22198" y="5311545"/>
            <a:ext cx="34179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INTERESTING HOOKS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Thing that makes you unique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Evidence others aren’t succeeding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89115" y="5311315"/>
            <a:ext cx="498204" cy="498204"/>
            <a:chOff x="6509536" y="3667371"/>
            <a:chExt cx="695598" cy="695598"/>
          </a:xfrm>
        </p:grpSpPr>
        <p:sp>
          <p:nvSpPr>
            <p:cNvPr id="11" name="Oval 10"/>
            <p:cNvSpPr/>
            <p:nvPr userDrawn="1"/>
          </p:nvSpPr>
          <p:spPr>
            <a:xfrm>
              <a:off x="6509536" y="3667371"/>
              <a:ext cx="695598" cy="69559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4030" y="3830743"/>
              <a:ext cx="396759" cy="396759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6776697" y="5311545"/>
            <a:ext cx="498204" cy="498204"/>
            <a:chOff x="627863" y="2837942"/>
            <a:chExt cx="498204" cy="498204"/>
          </a:xfrm>
        </p:grpSpPr>
        <p:sp>
          <p:nvSpPr>
            <p:cNvPr id="16" name="Oval 15"/>
            <p:cNvSpPr/>
            <p:nvPr userDrawn="1"/>
          </p:nvSpPr>
          <p:spPr>
            <a:xfrm>
              <a:off x="627863" y="2837942"/>
              <a:ext cx="498204" cy="49820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4265" y="2913477"/>
              <a:ext cx="347133" cy="347133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1697971" y="5311316"/>
            <a:ext cx="42750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TIPS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Focus on the key factors that influence whether someone chooses you or your competitor – cost, reliability, quality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Use a graph to quickly highlight the gap between you and your competitors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58458" y="3429000"/>
            <a:ext cx="42750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vs SHOW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the audience what your MVP is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evidence that reiterates the main 1-2 points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Keep this evidence brief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DC769-0040-CD42-B6BA-5F1C6A8F6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3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 xmlns:mv="urn:schemas-microsoft-com:mac:vml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TRACTION AND VISION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7396" y="1461586"/>
            <a:ext cx="7874000" cy="172542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i="1" dirty="0">
                <a:solidFill>
                  <a:schemeClr val="bg1">
                    <a:lumMod val="50000"/>
                  </a:schemeClr>
                </a:solidFill>
              </a:rPr>
              <a:t>Tell your audience what have you done, what are you doing now, and what you will do next.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01622" y="4850673"/>
            <a:ext cx="3417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INTERESTING HOOKS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Evidence that you are self starters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Evidence that you know what you are doing and are following a logical path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98249" y="4703479"/>
            <a:ext cx="498204" cy="498204"/>
            <a:chOff x="6509536" y="3667371"/>
            <a:chExt cx="695598" cy="695598"/>
          </a:xfrm>
        </p:grpSpPr>
        <p:sp>
          <p:nvSpPr>
            <p:cNvPr id="11" name="Oval 10"/>
            <p:cNvSpPr/>
            <p:nvPr userDrawn="1"/>
          </p:nvSpPr>
          <p:spPr>
            <a:xfrm>
              <a:off x="6509536" y="3667371"/>
              <a:ext cx="695598" cy="69559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 sz="140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4030" y="3830743"/>
              <a:ext cx="396759" cy="396759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6690558" y="4713472"/>
            <a:ext cx="498204" cy="498204"/>
            <a:chOff x="627863" y="2837942"/>
            <a:chExt cx="498204" cy="498204"/>
          </a:xfrm>
        </p:grpSpPr>
        <p:sp>
          <p:nvSpPr>
            <p:cNvPr id="16" name="Oval 15"/>
            <p:cNvSpPr/>
            <p:nvPr userDrawn="1"/>
          </p:nvSpPr>
          <p:spPr>
            <a:xfrm>
              <a:off x="627863" y="2837942"/>
              <a:ext cx="498204" cy="49820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 sz="140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4265" y="2913477"/>
              <a:ext cx="347133" cy="347133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1303721" y="4683329"/>
            <a:ext cx="44041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TIPS</a:t>
            </a:r>
          </a:p>
          <a:p>
            <a:pPr>
              <a:buSzPct val="25000"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 Light"/>
              </a:rPr>
              <a:t>- Where have you started with your solution? </a:t>
            </a:r>
          </a:p>
          <a:p>
            <a:pPr>
              <a:buSzPct val="25000"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 Light"/>
              </a:rPr>
              <a:t>- E.g.: Starting by targeting a particular geographic region, a particular type of user</a:t>
            </a:r>
            <a:r>
              <a:rPr lang="mr-IN" sz="14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 Light"/>
              </a:rPr>
              <a:t>…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Helvetica Neue" charset="0"/>
              <a:ea typeface="Helvetica Neue" charset="0"/>
              <a:cs typeface="Helvetica Neue" charset="0"/>
              <a:sym typeface="Helvetica Neue Light"/>
            </a:endParaRPr>
          </a:p>
          <a:p>
            <a:pPr>
              <a:buSzPct val="25000"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 Light"/>
              </a:rPr>
              <a:t>- Where are you going next? What’s the big picture idea? </a:t>
            </a:r>
          </a:p>
          <a:p>
            <a:pPr>
              <a:buSzPct val="25000"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 Light"/>
              </a:rPr>
              <a:t>- E.g.: Developing the next iteration of the product, expanding into new regions, reaching an economy of scale</a:t>
            </a:r>
            <a:r>
              <a:rPr lang="mr-IN" sz="14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 Light"/>
              </a:rPr>
              <a:t>…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 Light"/>
              </a:rPr>
              <a:t> 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Helvetica Neue" charset="0"/>
              <a:ea typeface="Helvetica Neue" charset="0"/>
              <a:cs typeface="Helvetica Neue" charset="0"/>
              <a:sym typeface="Helvetica Neue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66855" y="3350393"/>
            <a:ext cx="42750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vs SHOW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the audience your story and what will happen next (with their help)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data/graphs/infographics about current and projected users/impact/revenue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2ABEA-4323-7478-7160-590AF034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6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 xmlns:mv="urn:schemas-microsoft-com:mac:vml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CALL TO ACTION – YOUR ASK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0283" y="1568174"/>
            <a:ext cx="7874000" cy="172542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i="1" dirty="0">
                <a:solidFill>
                  <a:schemeClr val="bg1">
                    <a:lumMod val="50000"/>
                  </a:schemeClr>
                </a:solidFill>
              </a:rPr>
              <a:t>Ask your audience for their involvement.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53915" y="4911672"/>
            <a:ext cx="498204" cy="498204"/>
            <a:chOff x="6509536" y="3667371"/>
            <a:chExt cx="695598" cy="695598"/>
          </a:xfrm>
        </p:grpSpPr>
        <p:sp>
          <p:nvSpPr>
            <p:cNvPr id="11" name="Oval 10"/>
            <p:cNvSpPr/>
            <p:nvPr userDrawn="1"/>
          </p:nvSpPr>
          <p:spPr>
            <a:xfrm>
              <a:off x="6509536" y="3667371"/>
              <a:ext cx="695598" cy="69559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4030" y="3830743"/>
              <a:ext cx="396759" cy="396759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2243667" y="4894236"/>
            <a:ext cx="427508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TIPS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Be clear on what </a:t>
            </a:r>
            <a:r>
              <a:rPr lang="en-A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tyour</a:t>
            </a: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ask is – if it is funding, explain what it is for – if it is mentoring or support be clear on what this look like.  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Outline what’s in it for both sides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Be clear on the details – how much, when, terms</a:t>
            </a:r>
          </a:p>
          <a:p>
            <a:pPr marL="92075" indent="-92075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Include your contact details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53604" y="3263842"/>
            <a:ext cx="42750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vs SHOW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TELL the audience how their support will make the world a better place</a:t>
            </a:r>
          </a:p>
          <a:p>
            <a:pPr marL="92075" indent="-92075" algn="ctr">
              <a:buFont typeface=".AppleSystemUIFont" charset="-120"/>
              <a:buChar char="-"/>
            </a:pPr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SHOW exactly what you want the audience to do.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1F027-ECE0-AB66-EE43-39D580C2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3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 xmlns:mv="urn:schemas-microsoft-com:mac:vml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6504" y="16634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TIPS &amp; TRICKS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5739" y="1216766"/>
            <a:ext cx="5453269" cy="496992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42A7FF"/>
                </a:solidFill>
              </a:rPr>
              <a:t>Use stories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Stories appeal to emotions and concentrate your audience on how your solution removes/relieves pain points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42A7FF"/>
                </a:solidFill>
              </a:rPr>
              <a:t>Use big pictures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Choose a picture that tells a story and has impact.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>
                <a:solidFill>
                  <a:srgbClr val="42A7FF"/>
                </a:solidFill>
              </a:rPr>
              <a:t>Use data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en-US" sz="1400" dirty="0">
                <a:sym typeface="Helvetica Neue Light"/>
              </a:rPr>
              <a:t>Infographics and charts can quickly demonstrate that you know the evidence, without having to digress into the details.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42A7FF"/>
                </a:solidFill>
              </a:rPr>
              <a:t>Avoid lots of words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Focus on the key messages. Your audience won’t read long sentences.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42A7FF"/>
                </a:solidFill>
              </a:rPr>
              <a:t>Avoid jargon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The pitch is a quick explanation of an idea. Focus on using simple language that makes it easy to understand.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US" sz="1400" b="1" dirty="0">
                <a:solidFill>
                  <a:srgbClr val="42A7FF"/>
                </a:solidFill>
                <a:sym typeface="Helvetica Neue Light"/>
              </a:rPr>
              <a:t>Design your slides for your style</a:t>
            </a:r>
            <a:endParaRPr lang="en-US" sz="1400" dirty="0">
              <a:sym typeface="Helvetica Neue Light"/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US" sz="1400" dirty="0">
                <a:sym typeface="Helvetica Neue Light"/>
              </a:rPr>
              <a:t>If you are a waffler, use your slides to make your points punchier. If you make punchy points, use your slides to add evidence and richness. </a:t>
            </a:r>
            <a:endParaRPr lang="en-US" sz="1400" dirty="0"/>
          </a:p>
          <a:p>
            <a:endParaRPr lang="en-US" sz="1100" dirty="0"/>
          </a:p>
          <a:p>
            <a:pPr>
              <a:spcBef>
                <a:spcPts val="0"/>
              </a:spcBef>
              <a:buSzPct val="25000"/>
            </a:pPr>
            <a:endParaRPr lang="en-US" sz="1100" b="1" dirty="0">
              <a:solidFill>
                <a:srgbClr val="42A7FF"/>
              </a:solidFill>
            </a:endParaRPr>
          </a:p>
          <a:p>
            <a:pPr>
              <a:spcBef>
                <a:spcPts val="0"/>
              </a:spcBef>
              <a:buSzPct val="25000"/>
            </a:pPr>
            <a:endParaRPr lang="en-US" sz="1100" dirty="0">
              <a:sym typeface="Helvetica Neue Light"/>
            </a:endParaRPr>
          </a:p>
          <a:p>
            <a:endParaRPr lang="en-US" sz="11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269773" y="1216766"/>
            <a:ext cx="4119033" cy="3572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400" b="1" dirty="0">
                <a:solidFill>
                  <a:srgbClr val="42A7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clear on your objectives</a:t>
            </a:r>
          </a:p>
          <a:p>
            <a:pPr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want your audience to walk away </a:t>
            </a:r>
            <a:r>
              <a:rPr lang="en-US" sz="1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feeling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What actions do you want them to take?</a:t>
            </a:r>
          </a:p>
          <a:p>
            <a:pPr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25000"/>
            </a:pPr>
            <a:r>
              <a:rPr lang="en-US" sz="1400" b="1" dirty="0">
                <a:solidFill>
                  <a:srgbClr val="42A7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slide per point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Helvetica Neue Light"/>
            </a:endParaRPr>
          </a:p>
          <a:p>
            <a:pPr>
              <a:spcBef>
                <a:spcPts val="0"/>
              </a:spcBef>
              <a:buSzPct val="25000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Neue Light"/>
              </a:rPr>
              <a:t>Your slide is either hitting a message home, or providing evidence for your message. </a:t>
            </a:r>
          </a:p>
          <a:p>
            <a:pPr>
              <a:spcBef>
                <a:spcPts val="0"/>
              </a:spcBef>
              <a:buSzPct val="25000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Helvetica Neue Light"/>
            </a:endParaRPr>
          </a:p>
          <a:p>
            <a:pPr>
              <a:spcBef>
                <a:spcPts val="0"/>
              </a:spcBef>
            </a:pPr>
            <a:r>
              <a:rPr lang="en-US" sz="1400" b="1" dirty="0">
                <a:solidFill>
                  <a:srgbClr val="42A7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 slides, limit text</a:t>
            </a:r>
          </a:p>
          <a:p>
            <a:pPr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Approx. 10 slides, in 30pt font.</a:t>
            </a:r>
          </a:p>
          <a:p>
            <a:pPr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400" b="1" dirty="0">
                <a:solidFill>
                  <a:srgbClr val="42A7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Pitch to one person</a:t>
            </a:r>
          </a:p>
          <a:p>
            <a:pPr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Write your pitch as if you are trying to persuade one person to take action. </a:t>
            </a:r>
          </a:p>
          <a:p>
            <a:pPr>
              <a:spcBef>
                <a:spcPts val="0"/>
              </a:spcBef>
            </a:pPr>
            <a:endParaRPr lang="en-US" sz="1400" b="1" dirty="0">
              <a:solidFill>
                <a:srgbClr val="42A7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400" b="1" dirty="0">
                <a:solidFill>
                  <a:srgbClr val="42A7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Tailor to your audience</a:t>
            </a:r>
          </a:p>
          <a:p>
            <a:pPr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what matters to your audience prior to your pitch and address their likely concerns head on.</a:t>
            </a:r>
          </a:p>
          <a:p>
            <a:pPr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400" b="1" dirty="0">
                <a:solidFill>
                  <a:srgbClr val="42A7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memorable</a:t>
            </a:r>
          </a:p>
          <a:p>
            <a:pPr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a way to make your pitch memorable and which reflects the bold thinking you have been doing.</a:t>
            </a:r>
          </a:p>
          <a:p>
            <a:endParaRPr lang="en-US" sz="1100" dirty="0"/>
          </a:p>
          <a:p>
            <a:endParaRPr lang="en-US" sz="1100" dirty="0"/>
          </a:p>
          <a:p>
            <a:br>
              <a:rPr lang="en-US" sz="1100" dirty="0"/>
            </a:br>
            <a:endParaRPr lang="en-US" sz="1100" dirty="0"/>
          </a:p>
          <a:p>
            <a:br>
              <a:rPr lang="en-US" sz="1100" dirty="0"/>
            </a:b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3835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 xmlns:mv="urn:schemas-microsoft-com:mac:vml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899</Words>
  <Application>Microsoft Office PowerPoint</Application>
  <PresentationFormat>Widescreen</PresentationFormat>
  <Paragraphs>124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.AppleSystemUIFont</vt:lpstr>
      <vt:lpstr>Arial</vt:lpstr>
      <vt:lpstr>Calibri</vt:lpstr>
      <vt:lpstr>Calibri Light</vt:lpstr>
      <vt:lpstr>Helvetica Neue</vt:lpstr>
      <vt:lpstr>Open Sans</vt:lpstr>
      <vt:lpstr>Office Theme</vt:lpstr>
      <vt:lpstr>Pitch Deck Template</vt:lpstr>
      <vt:lpstr>BUSINESS CONCEPT NAME</vt:lpstr>
      <vt:lpstr>YOUR AMAZING TEAM</vt:lpstr>
      <vt:lpstr>THE PROBLEM (YOU ARE SOLVING)</vt:lpstr>
      <vt:lpstr>YOUR SOLUTION EXPLAINED – INCLUDE ADVANTAGES</vt:lpstr>
      <vt:lpstr>MARKET – INCLUDE TARGET MARKET AND ALTERNATIVES</vt:lpstr>
      <vt:lpstr>TRACTION AND VISION</vt:lpstr>
      <vt:lpstr>CALL TO ACTION – YOUR ASK</vt:lpstr>
      <vt:lpstr>TIPS &amp; TRICKS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 Template</dc:title>
  <dc:creator>Cherie Topfer</dc:creator>
  <cp:lastModifiedBy>Cherie Topfer</cp:lastModifiedBy>
  <cp:revision>1</cp:revision>
  <dcterms:created xsi:type="dcterms:W3CDTF">2023-08-28T02:41:12Z</dcterms:created>
  <dcterms:modified xsi:type="dcterms:W3CDTF">2023-08-28T03:53:57Z</dcterms:modified>
</cp:coreProperties>
</file>